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46"/>
  </p:notesMasterIdLst>
  <p:sldIdLst>
    <p:sldId id="256" r:id="rId2"/>
    <p:sldId id="312" r:id="rId3"/>
    <p:sldId id="323" r:id="rId4"/>
    <p:sldId id="313" r:id="rId5"/>
    <p:sldId id="324" r:id="rId6"/>
    <p:sldId id="314" r:id="rId7"/>
    <p:sldId id="333" r:id="rId8"/>
    <p:sldId id="315" r:id="rId9"/>
    <p:sldId id="326" r:id="rId10"/>
    <p:sldId id="337" r:id="rId11"/>
    <p:sldId id="338" r:id="rId12"/>
    <p:sldId id="339" r:id="rId13"/>
    <p:sldId id="340" r:id="rId14"/>
    <p:sldId id="335" r:id="rId15"/>
    <p:sldId id="316" r:id="rId16"/>
    <p:sldId id="325" r:id="rId17"/>
    <p:sldId id="355" r:id="rId18"/>
    <p:sldId id="317" r:id="rId19"/>
    <p:sldId id="327" r:id="rId20"/>
    <p:sldId id="334" r:id="rId21"/>
    <p:sldId id="356" r:id="rId22"/>
    <p:sldId id="346" r:id="rId23"/>
    <p:sldId id="344" r:id="rId24"/>
    <p:sldId id="345" r:id="rId25"/>
    <p:sldId id="343" r:id="rId26"/>
    <p:sldId id="342" r:id="rId27"/>
    <p:sldId id="347" r:id="rId28"/>
    <p:sldId id="348" r:id="rId29"/>
    <p:sldId id="349" r:id="rId30"/>
    <p:sldId id="318" r:id="rId31"/>
    <p:sldId id="328" r:id="rId32"/>
    <p:sldId id="336" r:id="rId33"/>
    <p:sldId id="352" r:id="rId34"/>
    <p:sldId id="353" r:id="rId35"/>
    <p:sldId id="350" r:id="rId36"/>
    <p:sldId id="351" r:id="rId37"/>
    <p:sldId id="341" r:id="rId38"/>
    <p:sldId id="354" r:id="rId39"/>
    <p:sldId id="320" r:id="rId40"/>
    <p:sldId id="330" r:id="rId41"/>
    <p:sldId id="321" r:id="rId42"/>
    <p:sldId id="331" r:id="rId43"/>
    <p:sldId id="332" r:id="rId44"/>
    <p:sldId id="357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AFF4E7-E454-416C-8657-10102979EBD3}">
  <a:tblStyle styleId="{6AAFF4E7-E454-416C-8657-10102979EB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47"/>
    <p:restoredTop sz="94712"/>
  </p:normalViewPr>
  <p:slideViewPr>
    <p:cSldViewPr snapToGrid="0">
      <p:cViewPr varScale="1">
        <p:scale>
          <a:sx n="104" d="100"/>
          <a:sy n="104" d="100"/>
        </p:scale>
        <p:origin x="208" y="1880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9BF4D-4338-BF40-9779-706D68ECE1C7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3724FC1-CE8F-5B4A-A9FF-FABCA44EF33E}">
      <dgm:prSet phldrT="[Text]"/>
      <dgm:spPr/>
      <dgm:t>
        <a:bodyPr/>
        <a:lstStyle/>
        <a:p>
          <a:r>
            <a:rPr lang="en-GB" dirty="0"/>
            <a:t>Data Preparation</a:t>
          </a:r>
        </a:p>
      </dgm:t>
    </dgm:pt>
    <dgm:pt modelId="{4E5AD92B-8646-1F49-9C19-93FF67101AF5}" type="parTrans" cxnId="{D36BF0FF-6575-B340-980E-4F647A422B1A}">
      <dgm:prSet/>
      <dgm:spPr/>
      <dgm:t>
        <a:bodyPr/>
        <a:lstStyle/>
        <a:p>
          <a:endParaRPr lang="en-GB"/>
        </a:p>
      </dgm:t>
    </dgm:pt>
    <dgm:pt modelId="{C861BC8E-9E25-4148-A803-6A1B419BA36F}" type="sibTrans" cxnId="{D36BF0FF-6575-B340-980E-4F647A422B1A}">
      <dgm:prSet/>
      <dgm:spPr/>
      <dgm:t>
        <a:bodyPr/>
        <a:lstStyle/>
        <a:p>
          <a:endParaRPr lang="en-GB"/>
        </a:p>
      </dgm:t>
    </dgm:pt>
    <dgm:pt modelId="{0579808A-40A5-0841-B3F4-FA6149848165}">
      <dgm:prSet phldrT="[Text]"/>
      <dgm:spPr/>
      <dgm:t>
        <a:bodyPr/>
        <a:lstStyle/>
        <a:p>
          <a:r>
            <a:rPr lang="en-GB" dirty="0"/>
            <a:t>Model Evaluation</a:t>
          </a:r>
        </a:p>
      </dgm:t>
    </dgm:pt>
    <dgm:pt modelId="{239CA92F-29B6-4C43-AD9E-582E2943744D}" type="parTrans" cxnId="{37ACADC4-C94F-224E-B4F7-2B63B2BA4EAF}">
      <dgm:prSet/>
      <dgm:spPr/>
      <dgm:t>
        <a:bodyPr/>
        <a:lstStyle/>
        <a:p>
          <a:endParaRPr lang="en-GB"/>
        </a:p>
      </dgm:t>
    </dgm:pt>
    <dgm:pt modelId="{C5C15323-B555-9147-BB6A-01AA2FD1CDD0}" type="sibTrans" cxnId="{37ACADC4-C94F-224E-B4F7-2B63B2BA4EAF}">
      <dgm:prSet/>
      <dgm:spPr/>
      <dgm:t>
        <a:bodyPr/>
        <a:lstStyle/>
        <a:p>
          <a:endParaRPr lang="en-GB"/>
        </a:p>
      </dgm:t>
    </dgm:pt>
    <dgm:pt modelId="{4C43282F-D5EE-5543-BE09-236132F6E7CE}">
      <dgm:prSet phldrT="[Text]"/>
      <dgm:spPr/>
      <dgm:t>
        <a:bodyPr/>
        <a:lstStyle/>
        <a:p>
          <a:r>
            <a:rPr lang="en-GB" dirty="0"/>
            <a:t>Data Collection</a:t>
          </a:r>
        </a:p>
      </dgm:t>
    </dgm:pt>
    <dgm:pt modelId="{18810032-2956-ED4F-9857-E0E78AB51EBB}" type="sibTrans" cxnId="{35E8BD69-4BD1-984A-B1CE-CB6C1A57FED7}">
      <dgm:prSet/>
      <dgm:spPr/>
      <dgm:t>
        <a:bodyPr/>
        <a:lstStyle/>
        <a:p>
          <a:endParaRPr lang="en-GB"/>
        </a:p>
      </dgm:t>
    </dgm:pt>
    <dgm:pt modelId="{4E5551B3-9025-5C4F-8758-D3203B1ED43B}" type="parTrans" cxnId="{35E8BD69-4BD1-984A-B1CE-CB6C1A57FED7}">
      <dgm:prSet/>
      <dgm:spPr/>
      <dgm:t>
        <a:bodyPr/>
        <a:lstStyle/>
        <a:p>
          <a:endParaRPr lang="en-GB"/>
        </a:p>
      </dgm:t>
    </dgm:pt>
    <dgm:pt modelId="{D210B82B-C238-604F-8AB2-D36B973CA7D4}">
      <dgm:prSet phldrT="[Text]"/>
      <dgm:spPr/>
      <dgm:t>
        <a:bodyPr/>
        <a:lstStyle/>
        <a:p>
          <a:r>
            <a:rPr lang="en-GB" dirty="0"/>
            <a:t>Model Training</a:t>
          </a:r>
        </a:p>
      </dgm:t>
    </dgm:pt>
    <dgm:pt modelId="{C69D4D28-40AD-5243-930E-CBBA2E7E282E}" type="parTrans" cxnId="{EB9A3571-6E4D-3645-B61F-AC9FAD231252}">
      <dgm:prSet/>
      <dgm:spPr/>
      <dgm:t>
        <a:bodyPr/>
        <a:lstStyle/>
        <a:p>
          <a:endParaRPr lang="en-GB"/>
        </a:p>
      </dgm:t>
    </dgm:pt>
    <dgm:pt modelId="{CD64F403-74E8-0B48-99A5-B35FFA282B27}" type="sibTrans" cxnId="{EB9A3571-6E4D-3645-B61F-AC9FAD231252}">
      <dgm:prSet/>
      <dgm:spPr/>
      <dgm:t>
        <a:bodyPr/>
        <a:lstStyle/>
        <a:p>
          <a:endParaRPr lang="en-GB"/>
        </a:p>
      </dgm:t>
    </dgm:pt>
    <dgm:pt modelId="{E9A9F451-64A6-BD41-B787-70314AB7C7B1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E556D402-9FE6-9144-A592-80DBDCED8EC4}" type="parTrans" cxnId="{1163E206-94BF-4547-8BBD-F53563056F25}">
      <dgm:prSet/>
      <dgm:spPr/>
      <dgm:t>
        <a:bodyPr/>
        <a:lstStyle/>
        <a:p>
          <a:endParaRPr lang="en-GB"/>
        </a:p>
      </dgm:t>
    </dgm:pt>
    <dgm:pt modelId="{26CF53F3-51DE-BC4F-A214-B042DABC2CE4}" type="sibTrans" cxnId="{1163E206-94BF-4547-8BBD-F53563056F25}">
      <dgm:prSet/>
      <dgm:spPr/>
      <dgm:t>
        <a:bodyPr/>
        <a:lstStyle/>
        <a:p>
          <a:endParaRPr lang="en-GB"/>
        </a:p>
      </dgm:t>
    </dgm:pt>
    <dgm:pt modelId="{7B0AAF78-7193-D64F-8D51-E4992E5D90AB}" type="pres">
      <dgm:prSet presAssocID="{BAA9BF4D-4338-BF40-9779-706D68ECE1C7}" presName="Name0" presStyleCnt="0">
        <dgm:presLayoutVars>
          <dgm:dir/>
          <dgm:animLvl val="lvl"/>
          <dgm:resizeHandles val="exact"/>
        </dgm:presLayoutVars>
      </dgm:prSet>
      <dgm:spPr/>
    </dgm:pt>
    <dgm:pt modelId="{4E6448D4-65A7-7D4D-8E99-C1116C4EAF3D}" type="pres">
      <dgm:prSet presAssocID="{4C43282F-D5EE-5543-BE09-236132F6E7C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52FBBF0-92FE-C24B-85E4-1987AC55321E}" type="pres">
      <dgm:prSet presAssocID="{18810032-2956-ED4F-9857-E0E78AB51EBB}" presName="parTxOnlySpace" presStyleCnt="0"/>
      <dgm:spPr/>
    </dgm:pt>
    <dgm:pt modelId="{8B85147D-4563-CE43-957D-E21310AB82FC}" type="pres">
      <dgm:prSet presAssocID="{43724FC1-CE8F-5B4A-A9FF-FABCA44EF33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AFA0B3D-5AC2-A64F-B67A-AB29529DCE58}" type="pres">
      <dgm:prSet presAssocID="{C861BC8E-9E25-4148-A803-6A1B419BA36F}" presName="parTxOnlySpace" presStyleCnt="0"/>
      <dgm:spPr/>
    </dgm:pt>
    <dgm:pt modelId="{1AC14C45-25C8-114E-8A36-BC42F3D59D29}" type="pres">
      <dgm:prSet presAssocID="{D210B82B-C238-604F-8AB2-D36B973CA7D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94D88A-1218-E84A-94D8-B2411413A8B4}" type="pres">
      <dgm:prSet presAssocID="{CD64F403-74E8-0B48-99A5-B35FFA282B27}" presName="parTxOnlySpace" presStyleCnt="0"/>
      <dgm:spPr/>
    </dgm:pt>
    <dgm:pt modelId="{FC422151-E735-0149-8A52-CBD3DDE23AA6}" type="pres">
      <dgm:prSet presAssocID="{0579808A-40A5-0841-B3F4-FA614984816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B50636F-37E5-3943-9FE7-A39013AE80DD}" type="pres">
      <dgm:prSet presAssocID="{C5C15323-B555-9147-BB6A-01AA2FD1CDD0}" presName="parTxOnlySpace" presStyleCnt="0"/>
      <dgm:spPr/>
    </dgm:pt>
    <dgm:pt modelId="{5A3DA50D-860B-AA41-88DC-529B826F52D6}" type="pres">
      <dgm:prSet presAssocID="{E9A9F451-64A6-BD41-B787-70314AB7C7B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163E206-94BF-4547-8BBD-F53563056F25}" srcId="{BAA9BF4D-4338-BF40-9779-706D68ECE1C7}" destId="{E9A9F451-64A6-BD41-B787-70314AB7C7B1}" srcOrd="4" destOrd="0" parTransId="{E556D402-9FE6-9144-A592-80DBDCED8EC4}" sibTransId="{26CF53F3-51DE-BC4F-A214-B042DABC2CE4}"/>
    <dgm:cxn modelId="{EC2CCA21-0E3B-3E4A-9717-A31CB8328A7B}" type="presOf" srcId="{BAA9BF4D-4338-BF40-9779-706D68ECE1C7}" destId="{7B0AAF78-7193-D64F-8D51-E4992E5D90AB}" srcOrd="0" destOrd="0" presId="urn:microsoft.com/office/officeart/2005/8/layout/chevron1"/>
    <dgm:cxn modelId="{E98E5D29-5302-414F-86D6-E0ED8B67440B}" type="presOf" srcId="{4C43282F-D5EE-5543-BE09-236132F6E7CE}" destId="{4E6448D4-65A7-7D4D-8E99-C1116C4EAF3D}" srcOrd="0" destOrd="0" presId="urn:microsoft.com/office/officeart/2005/8/layout/chevron1"/>
    <dgm:cxn modelId="{35E8BD69-4BD1-984A-B1CE-CB6C1A57FED7}" srcId="{BAA9BF4D-4338-BF40-9779-706D68ECE1C7}" destId="{4C43282F-D5EE-5543-BE09-236132F6E7CE}" srcOrd="0" destOrd="0" parTransId="{4E5551B3-9025-5C4F-8758-D3203B1ED43B}" sibTransId="{18810032-2956-ED4F-9857-E0E78AB51EBB}"/>
    <dgm:cxn modelId="{EB9A3571-6E4D-3645-B61F-AC9FAD231252}" srcId="{BAA9BF4D-4338-BF40-9779-706D68ECE1C7}" destId="{D210B82B-C238-604F-8AB2-D36B973CA7D4}" srcOrd="2" destOrd="0" parTransId="{C69D4D28-40AD-5243-930E-CBBA2E7E282E}" sibTransId="{CD64F403-74E8-0B48-99A5-B35FFA282B27}"/>
    <dgm:cxn modelId="{AC723482-9FA4-8F41-AB05-7CBBDC3DFD85}" type="presOf" srcId="{E9A9F451-64A6-BD41-B787-70314AB7C7B1}" destId="{5A3DA50D-860B-AA41-88DC-529B826F52D6}" srcOrd="0" destOrd="0" presId="urn:microsoft.com/office/officeart/2005/8/layout/chevron1"/>
    <dgm:cxn modelId="{7F0D76AD-D830-2542-917E-567FB4C5319D}" type="presOf" srcId="{43724FC1-CE8F-5B4A-A9FF-FABCA44EF33E}" destId="{8B85147D-4563-CE43-957D-E21310AB82FC}" srcOrd="0" destOrd="0" presId="urn:microsoft.com/office/officeart/2005/8/layout/chevron1"/>
    <dgm:cxn modelId="{3D3029C2-D6FF-7C46-B06B-EB4130482022}" type="presOf" srcId="{0579808A-40A5-0841-B3F4-FA6149848165}" destId="{FC422151-E735-0149-8A52-CBD3DDE23AA6}" srcOrd="0" destOrd="0" presId="urn:microsoft.com/office/officeart/2005/8/layout/chevron1"/>
    <dgm:cxn modelId="{37ACADC4-C94F-224E-B4F7-2B63B2BA4EAF}" srcId="{BAA9BF4D-4338-BF40-9779-706D68ECE1C7}" destId="{0579808A-40A5-0841-B3F4-FA6149848165}" srcOrd="3" destOrd="0" parTransId="{239CA92F-29B6-4C43-AD9E-582E2943744D}" sibTransId="{C5C15323-B555-9147-BB6A-01AA2FD1CDD0}"/>
    <dgm:cxn modelId="{608C87EB-8278-5D41-812A-35E9D62492A2}" type="presOf" srcId="{D210B82B-C238-604F-8AB2-D36B973CA7D4}" destId="{1AC14C45-25C8-114E-8A36-BC42F3D59D29}" srcOrd="0" destOrd="0" presId="urn:microsoft.com/office/officeart/2005/8/layout/chevron1"/>
    <dgm:cxn modelId="{D36BF0FF-6575-B340-980E-4F647A422B1A}" srcId="{BAA9BF4D-4338-BF40-9779-706D68ECE1C7}" destId="{43724FC1-CE8F-5B4A-A9FF-FABCA44EF33E}" srcOrd="1" destOrd="0" parTransId="{4E5AD92B-8646-1F49-9C19-93FF67101AF5}" sibTransId="{C861BC8E-9E25-4148-A803-6A1B419BA36F}"/>
    <dgm:cxn modelId="{7A65757D-0806-D74D-B248-AECA58FC17EF}" type="presParOf" srcId="{7B0AAF78-7193-D64F-8D51-E4992E5D90AB}" destId="{4E6448D4-65A7-7D4D-8E99-C1116C4EAF3D}" srcOrd="0" destOrd="0" presId="urn:microsoft.com/office/officeart/2005/8/layout/chevron1"/>
    <dgm:cxn modelId="{5C83C54B-2185-0F45-857E-C35CBCF7A492}" type="presParOf" srcId="{7B0AAF78-7193-D64F-8D51-E4992E5D90AB}" destId="{B52FBBF0-92FE-C24B-85E4-1987AC55321E}" srcOrd="1" destOrd="0" presId="urn:microsoft.com/office/officeart/2005/8/layout/chevron1"/>
    <dgm:cxn modelId="{BC5487BC-0301-4F48-9F23-96C572DCBC83}" type="presParOf" srcId="{7B0AAF78-7193-D64F-8D51-E4992E5D90AB}" destId="{8B85147D-4563-CE43-957D-E21310AB82FC}" srcOrd="2" destOrd="0" presId="urn:microsoft.com/office/officeart/2005/8/layout/chevron1"/>
    <dgm:cxn modelId="{03939CBF-0BCE-B943-AA33-F9D0D41B1C25}" type="presParOf" srcId="{7B0AAF78-7193-D64F-8D51-E4992E5D90AB}" destId="{6AFA0B3D-5AC2-A64F-B67A-AB29529DCE58}" srcOrd="3" destOrd="0" presId="urn:microsoft.com/office/officeart/2005/8/layout/chevron1"/>
    <dgm:cxn modelId="{0AEA76F3-20D8-CA41-9F0D-F01E1E9D4D41}" type="presParOf" srcId="{7B0AAF78-7193-D64F-8D51-E4992E5D90AB}" destId="{1AC14C45-25C8-114E-8A36-BC42F3D59D29}" srcOrd="4" destOrd="0" presId="urn:microsoft.com/office/officeart/2005/8/layout/chevron1"/>
    <dgm:cxn modelId="{015F71C6-3906-8540-8375-0934BFF8C461}" type="presParOf" srcId="{7B0AAF78-7193-D64F-8D51-E4992E5D90AB}" destId="{D794D88A-1218-E84A-94D8-B2411413A8B4}" srcOrd="5" destOrd="0" presId="urn:microsoft.com/office/officeart/2005/8/layout/chevron1"/>
    <dgm:cxn modelId="{B8C0DEC2-EF35-7641-825A-AC0ED4E29520}" type="presParOf" srcId="{7B0AAF78-7193-D64F-8D51-E4992E5D90AB}" destId="{FC422151-E735-0149-8A52-CBD3DDE23AA6}" srcOrd="6" destOrd="0" presId="urn:microsoft.com/office/officeart/2005/8/layout/chevron1"/>
    <dgm:cxn modelId="{94951539-9101-9A49-8FB0-1C70C8EC6616}" type="presParOf" srcId="{7B0AAF78-7193-D64F-8D51-E4992E5D90AB}" destId="{9B50636F-37E5-3943-9FE7-A39013AE80DD}" srcOrd="7" destOrd="0" presId="urn:microsoft.com/office/officeart/2005/8/layout/chevron1"/>
    <dgm:cxn modelId="{09FEE935-FE5A-1F4B-943A-FB7AAF613FC4}" type="presParOf" srcId="{7B0AAF78-7193-D64F-8D51-E4992E5D90AB}" destId="{5A3DA50D-860B-AA41-88DC-529B826F52D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448D4-65A7-7D4D-8E99-C1116C4EAF3D}">
      <dsp:nvSpPr>
        <dsp:cNvPr id="0" name=""/>
        <dsp:cNvSpPr/>
      </dsp:nvSpPr>
      <dsp:spPr>
        <a:xfrm>
          <a:off x="1488" y="1767085"/>
          <a:ext cx="1324570" cy="5298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Data Collection</a:t>
          </a:r>
        </a:p>
      </dsp:txBody>
      <dsp:txXfrm>
        <a:off x="266402" y="1767085"/>
        <a:ext cx="794742" cy="529828"/>
      </dsp:txXfrm>
    </dsp:sp>
    <dsp:sp modelId="{8B85147D-4563-CE43-957D-E21310AB82FC}">
      <dsp:nvSpPr>
        <dsp:cNvPr id="0" name=""/>
        <dsp:cNvSpPr/>
      </dsp:nvSpPr>
      <dsp:spPr>
        <a:xfrm>
          <a:off x="1193601" y="1767085"/>
          <a:ext cx="1324570" cy="5298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Data Preparation</a:t>
          </a:r>
        </a:p>
      </dsp:txBody>
      <dsp:txXfrm>
        <a:off x="1458515" y="1767085"/>
        <a:ext cx="794742" cy="529828"/>
      </dsp:txXfrm>
    </dsp:sp>
    <dsp:sp modelId="{1AC14C45-25C8-114E-8A36-BC42F3D59D29}">
      <dsp:nvSpPr>
        <dsp:cNvPr id="0" name=""/>
        <dsp:cNvSpPr/>
      </dsp:nvSpPr>
      <dsp:spPr>
        <a:xfrm>
          <a:off x="2385714" y="1767085"/>
          <a:ext cx="1324570" cy="5298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Model Training</a:t>
          </a:r>
        </a:p>
      </dsp:txBody>
      <dsp:txXfrm>
        <a:off x="2650628" y="1767085"/>
        <a:ext cx="794742" cy="529828"/>
      </dsp:txXfrm>
    </dsp:sp>
    <dsp:sp modelId="{FC422151-E735-0149-8A52-CBD3DDE23AA6}">
      <dsp:nvSpPr>
        <dsp:cNvPr id="0" name=""/>
        <dsp:cNvSpPr/>
      </dsp:nvSpPr>
      <dsp:spPr>
        <a:xfrm>
          <a:off x="3577828" y="1767085"/>
          <a:ext cx="1324570" cy="5298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Model Evaluation</a:t>
          </a:r>
        </a:p>
      </dsp:txBody>
      <dsp:txXfrm>
        <a:off x="3842742" y="1767085"/>
        <a:ext cx="794742" cy="529828"/>
      </dsp:txXfrm>
    </dsp:sp>
    <dsp:sp modelId="{5A3DA50D-860B-AA41-88DC-529B826F52D6}">
      <dsp:nvSpPr>
        <dsp:cNvPr id="0" name=""/>
        <dsp:cNvSpPr/>
      </dsp:nvSpPr>
      <dsp:spPr>
        <a:xfrm>
          <a:off x="4769941" y="1767085"/>
          <a:ext cx="1324570" cy="5298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Results</a:t>
          </a:r>
        </a:p>
      </dsp:txBody>
      <dsp:txXfrm>
        <a:off x="5034855" y="1767085"/>
        <a:ext cx="794742" cy="52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579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6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499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632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30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59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83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264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96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6b7313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c6b7313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5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89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11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279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160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448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636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858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34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751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6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94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9296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694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279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595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786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308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188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701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5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7995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640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21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674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585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194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909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47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6b7313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c6b7313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950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139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48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988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6b7313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c6b7313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71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5925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59250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032675" y="32099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5032675" y="2876175"/>
            <a:ext cx="21900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921300" y="32099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921300" y="2876175"/>
            <a:ext cx="21900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215050" y="1531850"/>
            <a:ext cx="4713900" cy="25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58800" y="1594300"/>
            <a:ext cx="39102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58850" y="2312600"/>
            <a:ext cx="39102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xview2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rvices5.arcgis.com/0JofV0ocsiMyrWAn/arcgis/rest/services/Morocco_Al_Haouz_Province_West_Structures_and_Buildings_first_edition/FeatureServer" TargetMode="External"/><Relationship Id="rId5" Type="http://schemas.openxmlformats.org/officeDocument/2006/relationships/hyperlink" Target="https://github.com/vdurnov/xview2_1st_place_solution" TargetMode="External"/><Relationship Id="rId4" Type="http://schemas.openxmlformats.org/officeDocument/2006/relationships/hyperlink" Target="https://github.com/DIUx-xView/xView2_baselin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66A166C-5881-17B8-EC65-B48E93286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0049" y="2301840"/>
            <a:ext cx="3777109" cy="2806978"/>
          </a:xfrm>
          <a:prstGeom prst="rect">
            <a:avLst/>
          </a:prstGeom>
        </p:spPr>
      </p:pic>
      <p:sp>
        <p:nvSpPr>
          <p:cNvPr id="214" name="Google Shape;214;p41"/>
          <p:cNvSpPr txBox="1">
            <a:spLocks noGrp="1"/>
          </p:cNvSpPr>
          <p:nvPr>
            <p:ph type="ctrTitle"/>
          </p:nvPr>
        </p:nvSpPr>
        <p:spPr>
          <a:xfrm>
            <a:off x="958893" y="1309385"/>
            <a:ext cx="7826829" cy="1734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RUINS TO RECOVERY: </a:t>
            </a:r>
            <a:br>
              <a:rPr lang="en-IN" b="1" dirty="0"/>
            </a:br>
            <a:r>
              <a:rPr lang="en-IN" dirty="0"/>
              <a:t>MACHINE LEARNING FOR DISASTER BUILDING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BE8C2-0AC9-3E91-17C9-572CDBCC314A}"/>
              </a:ext>
            </a:extLst>
          </p:cNvPr>
          <p:cNvSpPr txBox="1"/>
          <p:nvPr/>
        </p:nvSpPr>
        <p:spPr>
          <a:xfrm>
            <a:off x="206842" y="46343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Ruthik Kale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(GRA – ITOS)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atellite image of a city&#10;&#10;Description automatically generated">
            <a:extLst>
              <a:ext uri="{FF2B5EF4-FFF2-40B4-BE49-F238E27FC236}">
                <a16:creationId xmlns:a16="http://schemas.microsoft.com/office/drawing/2014/main" id="{3F54C3E9-331B-FD15-41A9-15E077BA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679450"/>
            <a:ext cx="7569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1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ountain&#10;&#10;Description automatically generated">
            <a:extLst>
              <a:ext uri="{FF2B5EF4-FFF2-40B4-BE49-F238E27FC236}">
                <a16:creationId xmlns:a16="http://schemas.microsoft.com/office/drawing/2014/main" id="{3F1AA0EF-E3E5-072C-95B6-A17DD864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679450"/>
            <a:ext cx="7569199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 desert area&#10;&#10;Description automatically generated with medium confidence">
            <a:extLst>
              <a:ext uri="{FF2B5EF4-FFF2-40B4-BE49-F238E27FC236}">
                <a16:creationId xmlns:a16="http://schemas.microsoft.com/office/drawing/2014/main" id="{C10B85F9-69C9-8E94-160F-5ECDE259C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679450"/>
            <a:ext cx="7569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lack square&#10;&#10;Description automatically generated">
            <a:extLst>
              <a:ext uri="{FF2B5EF4-FFF2-40B4-BE49-F238E27FC236}">
                <a16:creationId xmlns:a16="http://schemas.microsoft.com/office/drawing/2014/main" id="{4B0FCAFE-691B-9010-5A6F-9BD8B8331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" y="679450"/>
            <a:ext cx="7569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6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phone&#10;&#10;Description automatically generated">
            <a:extLst>
              <a:ext uri="{FF2B5EF4-FFF2-40B4-BE49-F238E27FC236}">
                <a16:creationId xmlns:a16="http://schemas.microsoft.com/office/drawing/2014/main" id="{2DCDC04E-E300-AF8D-D7AE-7234E762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"/>
            <a:ext cx="2743200" cy="274320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E9A671-798C-E367-9AB5-58A18077E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0"/>
            <a:ext cx="2743199" cy="2743199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001D7B-0E9E-B568-2A00-7C31B2C32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00302"/>
            <a:ext cx="2743200" cy="2743200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F5F22D-76BD-2BCC-31C7-C9E8C2243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3" y="240030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1441216" y="197666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MODEL</a:t>
            </a:r>
            <a:r>
              <a:rPr lang="en-IN" dirty="0"/>
              <a:t> TRAINING</a:t>
            </a:r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1441216" y="74216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D31A41-03E6-1AAE-E09A-9E1E376F8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1119" y="1923142"/>
            <a:ext cx="3701961" cy="32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5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body" idx="1"/>
          </p:nvPr>
        </p:nvSpPr>
        <p:spPr>
          <a:xfrm>
            <a:off x="720000" y="1710948"/>
            <a:ext cx="6152514" cy="208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The Mask R-CNN Inception </a:t>
            </a:r>
            <a:r>
              <a:rPr lang="en-IN" dirty="0" err="1"/>
              <a:t>ResNet</a:t>
            </a:r>
            <a:r>
              <a:rPr lang="en-IN" dirty="0"/>
              <a:t> V2 1024x1024 model is trained using NVIDIA A100 GPUs, enabling high-speed computations.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Extensive testing of various hyperparameters, such as learning rates and batch sizes, is conducted to find the optimal model settings.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Training is performed on Sapelo2's high-performance computing resources, allowing for robust model development.</a:t>
            </a:r>
            <a:endParaRPr dirty="0"/>
          </a:p>
        </p:txBody>
      </p:sp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Model </a:t>
            </a:r>
            <a:r>
              <a:rPr lang="en" dirty="0"/>
              <a:t>Training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13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C9D89-3BEC-19C8-AA8D-043CED38C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77062" cy="3986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11E6D9-D27A-72D0-C7BB-3B60FF35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513" y="2503550"/>
            <a:ext cx="6911487" cy="26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2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A802ACB-E641-F056-8DB0-831C90DEC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7314" y="1669143"/>
            <a:ext cx="3984844" cy="3474357"/>
          </a:xfrm>
          <a:prstGeom prst="rect">
            <a:avLst/>
          </a:prstGeom>
        </p:spPr>
      </p:pic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1979019" y="1773463"/>
            <a:ext cx="506985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MODEL</a:t>
            </a:r>
            <a:r>
              <a:rPr lang="en-IN" dirty="0"/>
              <a:t> EVALUATION</a:t>
            </a:r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2333844" y="538963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Model</a:t>
            </a:r>
            <a:r>
              <a:rPr lang="en-IN" dirty="0"/>
              <a:t> Evaluation</a:t>
            </a:r>
          </a:p>
        </p:txBody>
      </p:sp>
      <p:sp>
        <p:nvSpPr>
          <p:cNvPr id="10" name="Google Shape;265;p47">
            <a:extLst>
              <a:ext uri="{FF2B5EF4-FFF2-40B4-BE49-F238E27FC236}">
                <a16:creationId xmlns:a16="http://schemas.microsoft.com/office/drawing/2014/main" id="{6C4D20A2-1D68-7013-A948-7DF56F4E2BEF}"/>
              </a:ext>
            </a:extLst>
          </p:cNvPr>
          <p:cNvSpPr txBox="1">
            <a:spLocks/>
          </p:cNvSpPr>
          <p:nvPr/>
        </p:nvSpPr>
        <p:spPr>
          <a:xfrm>
            <a:off x="720000" y="1933371"/>
            <a:ext cx="5702571" cy="160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241300" indent="-215900" algn="l">
              <a:spcBef>
                <a:spcPts val="1600"/>
              </a:spcBef>
              <a:buFont typeface="Cairo"/>
              <a:buChar char="●"/>
            </a:pPr>
            <a:r>
              <a:rPr lang="en-IN" dirty="0"/>
              <a:t>Model performance is assessed using precision, recall, and Intersection over Union (</a:t>
            </a:r>
            <a:r>
              <a:rPr lang="en-IN" dirty="0" err="1"/>
              <a:t>IoU</a:t>
            </a:r>
            <a:r>
              <a:rPr lang="en-IN" dirty="0"/>
              <a:t>) metrics.</a:t>
            </a:r>
          </a:p>
          <a:p>
            <a:pPr marL="241300" indent="-215900" algn="l">
              <a:spcBef>
                <a:spcPts val="1600"/>
              </a:spcBef>
              <a:buFont typeface="Cairo"/>
              <a:buChar char="●"/>
            </a:pPr>
            <a:r>
              <a:rPr lang="en-IN" dirty="0"/>
              <a:t>These metrics provide critical insights into the model's ability to identify and accurately delineate buildings from satellite imagery.</a:t>
            </a:r>
          </a:p>
        </p:txBody>
      </p:sp>
    </p:spTree>
    <p:extLst>
      <p:ext uri="{BB962C8B-B14F-4D97-AF65-F5344CB8AC3E}">
        <p14:creationId xmlns:p14="http://schemas.microsoft.com/office/powerpoint/2010/main" val="32238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A2C665D-DF53-AC09-FD43-D2E9CAD12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352" y="1461391"/>
            <a:ext cx="5344078" cy="3677558"/>
          </a:xfrm>
          <a:prstGeom prst="rect">
            <a:avLst/>
          </a:prstGeom>
        </p:spPr>
      </p:pic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2391900" y="25717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2391900" y="1337250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1960F3-A23F-E38A-EDD0-10E30FFAB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9287" y="2557221"/>
            <a:ext cx="3794999" cy="25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4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09F67DC-CCD9-D266-5E62-BD730693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03" y="0"/>
            <a:ext cx="6993994" cy="5143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D96171-DBD7-64F0-C044-24D2336FC444}"/>
              </a:ext>
            </a:extLst>
          </p:cNvPr>
          <p:cNvSpPr txBox="1"/>
          <p:nvPr/>
        </p:nvSpPr>
        <p:spPr>
          <a:xfrm>
            <a:off x="384628" y="1448365"/>
            <a:ext cx="3628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TOTAL</a:t>
            </a:r>
          </a:p>
          <a:p>
            <a:endParaRPr lang="en-IN" b="1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LOSS</a:t>
            </a:r>
            <a:endParaRPr lang="en-US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0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7D96171-DBD7-64F0-C044-24D2336FC444}"/>
              </a:ext>
            </a:extLst>
          </p:cNvPr>
          <p:cNvSpPr txBox="1"/>
          <p:nvPr/>
        </p:nvSpPr>
        <p:spPr>
          <a:xfrm>
            <a:off x="384628" y="1448365"/>
            <a:ext cx="3628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TOTAL</a:t>
            </a:r>
          </a:p>
          <a:p>
            <a:endParaRPr lang="en-IN" b="1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LOSS</a:t>
            </a:r>
            <a:endParaRPr lang="en-US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</p:txBody>
      </p:sp>
      <p:pic>
        <p:nvPicPr>
          <p:cNvPr id="1026" name="Picture 2" descr="Bias and Variance-Geeksforgeeks">
            <a:extLst>
              <a:ext uri="{FF2B5EF4-FFF2-40B4-BE49-F238E27FC236}">
                <a16:creationId xmlns:a16="http://schemas.microsoft.com/office/drawing/2014/main" id="{5F7CE47E-4F58-450F-6051-25731075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2800"/>
            <a:ext cx="9144000" cy="3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B01A94-6820-5B8A-B05D-9D8B2B0E6349}"/>
              </a:ext>
            </a:extLst>
          </p:cNvPr>
          <p:cNvSpPr txBox="1"/>
          <p:nvPr/>
        </p:nvSpPr>
        <p:spPr>
          <a:xfrm>
            <a:off x="2670628" y="4912668"/>
            <a:ext cx="64733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</a:t>
            </a:r>
            <a:r>
              <a:rPr lang="en-US" sz="900" dirty="0" err="1"/>
              <a:t>www.geeksforgeeks.org</a:t>
            </a:r>
            <a:r>
              <a:rPr lang="en-US" sz="900" dirty="0"/>
              <a:t>/underfitting-and-overfitting-in-machine-learning/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418082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DEA949F-0DA0-4AB3-08BE-DF53585B2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4" y="0"/>
            <a:ext cx="7261412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81C1EF-58ED-9176-5587-A1BFDDB91391}"/>
              </a:ext>
            </a:extLst>
          </p:cNvPr>
          <p:cNvSpPr txBox="1"/>
          <p:nvPr/>
        </p:nvSpPr>
        <p:spPr>
          <a:xfrm>
            <a:off x="341085" y="1125200"/>
            <a:ext cx="36285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LEARNING</a:t>
            </a:r>
          </a:p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 RATE</a:t>
            </a:r>
            <a:endParaRPr lang="en-US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789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ABB6D3C-38C4-6F14-EFAA-7F1DF24D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4" y="0"/>
            <a:ext cx="7261412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59B80-D7CE-E9CD-7089-307218EDD5F5}"/>
              </a:ext>
            </a:extLst>
          </p:cNvPr>
          <p:cNvSpPr txBox="1"/>
          <p:nvPr/>
        </p:nvSpPr>
        <p:spPr>
          <a:xfrm>
            <a:off x="341084" y="478869"/>
            <a:ext cx="36285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CLASSIFICATION</a:t>
            </a:r>
          </a:p>
          <a:p>
            <a:endParaRPr lang="en-IN" b="1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LOSS</a:t>
            </a:r>
            <a:endParaRPr lang="en-US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09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EDDD0A-CEB0-359A-B9EF-6DCDD03B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4" y="0"/>
            <a:ext cx="7261412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71763-24A0-1640-669C-186A87CE1649}"/>
              </a:ext>
            </a:extLst>
          </p:cNvPr>
          <p:cNvSpPr txBox="1"/>
          <p:nvPr/>
        </p:nvSpPr>
        <p:spPr>
          <a:xfrm>
            <a:off x="348343" y="909756"/>
            <a:ext cx="36285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OBJECTNESS</a:t>
            </a:r>
          </a:p>
          <a:p>
            <a:endParaRPr lang="en-IN" b="1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LOSS</a:t>
            </a:r>
            <a:endParaRPr lang="en-US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21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4DB8B-6B62-BC85-30BD-71955DF9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4" y="-7257"/>
            <a:ext cx="7261412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4046A-FF8C-946A-F9E5-60101A2E2321}"/>
              </a:ext>
            </a:extLst>
          </p:cNvPr>
          <p:cNvSpPr txBox="1"/>
          <p:nvPr/>
        </p:nvSpPr>
        <p:spPr>
          <a:xfrm>
            <a:off x="348342" y="1448365"/>
            <a:ext cx="3628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TOTAL</a:t>
            </a:r>
          </a:p>
          <a:p>
            <a:endParaRPr lang="en-IN" b="1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LOSS</a:t>
            </a:r>
            <a:endParaRPr lang="en-US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45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stock market&#10;&#10;Description automatically generated">
            <a:extLst>
              <a:ext uri="{FF2B5EF4-FFF2-40B4-BE49-F238E27FC236}">
                <a16:creationId xmlns:a16="http://schemas.microsoft.com/office/drawing/2014/main" id="{5C7D3EE0-988F-A534-4ECE-8BB5DE2D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4" y="0"/>
            <a:ext cx="7261412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77058D-5B59-AF9B-121F-1213137F4709}"/>
              </a:ext>
            </a:extLst>
          </p:cNvPr>
          <p:cNvSpPr txBox="1"/>
          <p:nvPr/>
        </p:nvSpPr>
        <p:spPr>
          <a:xfrm>
            <a:off x="348342" y="1663809"/>
            <a:ext cx="3628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F1</a:t>
            </a:r>
          </a:p>
          <a:p>
            <a:endParaRPr lang="en-IN" b="1" dirty="0">
              <a:latin typeface="Chalkduster" panose="03050602040202020205" pitchFamily="66" charset="77"/>
              <a:cs typeface="Times New Roman" panose="02020603050405020304" pitchFamily="18" charset="0"/>
            </a:endParaRPr>
          </a:p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39820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23E36D-3760-E36B-73B3-3EC8D9B6E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4" y="0"/>
            <a:ext cx="7261412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8A4A5E-5D3C-0510-0BE6-C8C2BD0D1BF8}"/>
              </a:ext>
            </a:extLst>
          </p:cNvPr>
          <p:cNvSpPr txBox="1"/>
          <p:nvPr/>
        </p:nvSpPr>
        <p:spPr>
          <a:xfrm>
            <a:off x="341085" y="1879252"/>
            <a:ext cx="3628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2078255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FEC95-CDC7-2951-0F20-C07E2F4C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4" y="0"/>
            <a:ext cx="7261412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B99FA0-1ED1-78C7-B7DC-2CF3B95523E4}"/>
              </a:ext>
            </a:extLst>
          </p:cNvPr>
          <p:cNvSpPr txBox="1"/>
          <p:nvPr/>
        </p:nvSpPr>
        <p:spPr>
          <a:xfrm>
            <a:off x="391885" y="1556087"/>
            <a:ext cx="3628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88139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BB693-44C7-ADE5-4CE3-F9F78BF5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4" y="0"/>
            <a:ext cx="7261412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08F4E-4F89-560F-C9BE-BC9B41724527}"/>
              </a:ext>
            </a:extLst>
          </p:cNvPr>
          <p:cNvSpPr txBox="1"/>
          <p:nvPr/>
        </p:nvSpPr>
        <p:spPr>
          <a:xfrm>
            <a:off x="341085" y="1879252"/>
            <a:ext cx="3628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halkduster" panose="03050602040202020205" pitchFamily="66" charset="77"/>
                <a:cs typeface="Times New Roman" panose="02020603050405020304" pitchFamily="18" charset="0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289932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body" idx="1"/>
          </p:nvPr>
        </p:nvSpPr>
        <p:spPr>
          <a:xfrm>
            <a:off x="720000" y="1859230"/>
            <a:ext cx="6471829" cy="2156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Rapid and accurate building detection is critical for effective disaster response and resource allocation.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Existing methods are often overwhelmed by the scale and urgency of post-disaster needs.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This project introduces machine learning solutions, specifically tailored to enhance speed and accuracy in building detection under disaster conditions.</a:t>
            </a:r>
          </a:p>
        </p:txBody>
      </p:sp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075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1605275" y="1504950"/>
            <a:ext cx="5933450" cy="1506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EXPERIMENTS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&amp; RESULTS</a:t>
            </a:r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2391900" y="422848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ED5BDE-C7F3-5088-2878-5462E812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314" y="2143579"/>
            <a:ext cx="2487739" cy="29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80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body" idx="1"/>
          </p:nvPr>
        </p:nvSpPr>
        <p:spPr>
          <a:xfrm>
            <a:off x="720000" y="1735857"/>
            <a:ext cx="6522629" cy="2216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The evaluation phase involves rigorous testing across different model configurations and extensive data sets.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Results show that our machine learning model significantly outperforms traditional methods, demonstrating high levels of precision and recall.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Detailed analysis of performance metrics is facilitated by Neptune, which tracks each iteration of model training.</a:t>
            </a:r>
            <a:endParaRPr dirty="0"/>
          </a:p>
        </p:txBody>
      </p:sp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Experiments</a:t>
            </a:r>
            <a:r>
              <a:rPr lang="en-IN" dirty="0"/>
              <a:t>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59194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572B7-2A19-7A3E-9886-2B5250F3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021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58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 aerial view of a land&#10;&#10;Description automatically generated">
            <a:extLst>
              <a:ext uri="{FF2B5EF4-FFF2-40B4-BE49-F238E27FC236}">
                <a16:creationId xmlns:a16="http://schemas.microsoft.com/office/drawing/2014/main" id="{C1F0F866-35DE-CC6E-BC12-C5EB2AEE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0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 village&#10;&#10;Description automatically generated with medium confidence">
            <a:extLst>
              <a:ext uri="{FF2B5EF4-FFF2-40B4-BE49-F238E27FC236}">
                <a16:creationId xmlns:a16="http://schemas.microsoft.com/office/drawing/2014/main" id="{332D7C28-FEBC-0277-BD02-FA5B1B75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8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aerial view of a land with trees and buildings&#10;&#10;Description automatically generated">
            <a:extLst>
              <a:ext uri="{FF2B5EF4-FFF2-40B4-BE49-F238E27FC236}">
                <a16:creationId xmlns:a16="http://schemas.microsoft.com/office/drawing/2014/main" id="{12BAF6F7-0E19-8396-D6B0-A4CB34A7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68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aerial view of a river&#10;&#10;Description automatically generated">
            <a:extLst>
              <a:ext uri="{FF2B5EF4-FFF2-40B4-BE49-F238E27FC236}">
                <a16:creationId xmlns:a16="http://schemas.microsoft.com/office/drawing/2014/main" id="{9859B075-F8BE-6C68-379F-BC68A433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9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image of a landscape&#10;&#10;Description automatically generated with medium confidence">
            <a:extLst>
              <a:ext uri="{FF2B5EF4-FFF2-40B4-BE49-F238E27FC236}">
                <a16:creationId xmlns:a16="http://schemas.microsoft.com/office/drawing/2014/main" id="{34CB4DF8-9CCA-2E33-7A66-FD724CC6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4" name="Picture 3" descr="A map of land with green squares&#10;&#10;Description automatically generated">
            <a:extLst>
              <a:ext uri="{FF2B5EF4-FFF2-40B4-BE49-F238E27FC236}">
                <a16:creationId xmlns:a16="http://schemas.microsoft.com/office/drawing/2014/main" id="{9DB32DE7-066A-9239-85F4-630F774F6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67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image of a landscape&#10;&#10;Description automatically generated with medium confidence">
            <a:extLst>
              <a:ext uri="{FF2B5EF4-FFF2-40B4-BE49-F238E27FC236}">
                <a16:creationId xmlns:a16="http://schemas.microsoft.com/office/drawing/2014/main" id="{34CB4DF8-9CCA-2E33-7A66-FD724CC6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8A06FDD-9F1C-3AB1-76A9-57EAACA6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1" y="2259758"/>
            <a:ext cx="3745892" cy="2883742"/>
          </a:xfrm>
          <a:prstGeom prst="rect">
            <a:avLst/>
          </a:prstGeom>
        </p:spPr>
      </p:pic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2719246" y="1998439"/>
            <a:ext cx="4561850" cy="1429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CONCLUSION</a:t>
            </a:r>
            <a:r>
              <a:rPr lang="en-IN" dirty="0"/>
              <a:t> </a:t>
            </a:r>
            <a:r>
              <a:rPr lang="en-IN" b="1" dirty="0"/>
              <a:t>&amp;</a:t>
            </a:r>
            <a:r>
              <a:rPr lang="en-IN" dirty="0"/>
              <a:t> FUTURE WORK</a:t>
            </a:r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2820071" y="763939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7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759AA38-0397-E699-CA25-B053E11E0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786" y="2345310"/>
            <a:ext cx="5460329" cy="2847731"/>
          </a:xfrm>
          <a:prstGeom prst="rect">
            <a:avLst/>
          </a:prstGeom>
        </p:spPr>
      </p:pic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2391900" y="1374324"/>
            <a:ext cx="4360200" cy="1521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b="1" dirty="0"/>
              <a:t>BACKGROUND &amp; </a:t>
            </a:r>
            <a:br>
              <a:rPr lang="en-IN" b="1" dirty="0"/>
            </a:br>
            <a:r>
              <a:rPr lang="en-IN" dirty="0"/>
              <a:t>RELATED WORK</a:t>
            </a:r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2391900" y="1398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78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body" idx="1"/>
          </p:nvPr>
        </p:nvSpPr>
        <p:spPr>
          <a:xfrm>
            <a:off x="720000" y="1612290"/>
            <a:ext cx="5702571" cy="2527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The project demonstrates the viability of using advanced machine learning techniques to enhance building detection in disaster-stricken areas.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Future improvements will focus on integrating real-time satellite imagery to provide immediate assessments post-disaster.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Font typeface="Cairo"/>
              <a:buChar char="●"/>
            </a:pPr>
            <a:r>
              <a:rPr lang="en-IN" dirty="0"/>
              <a:t>Plans include expanding the model's scalability to different geographical settings and incorporating continuous learning mechanisms to adapt to new data.</a:t>
            </a:r>
            <a:endParaRPr dirty="0"/>
          </a:p>
        </p:txBody>
      </p:sp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Conclusion</a:t>
            </a:r>
            <a:r>
              <a:rPr lang="en-IN" dirty="0"/>
              <a:t> </a:t>
            </a:r>
            <a:r>
              <a:rPr lang="en-IN" b="1" dirty="0"/>
              <a:t>&amp;</a:t>
            </a:r>
            <a:r>
              <a:rPr lang="en-IN" dirty="0"/>
              <a:t> Future Work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F00969B-E47A-BAD3-0722-5B50EA149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602" y="2213429"/>
            <a:ext cx="2645203" cy="29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95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7F73F00-A6C6-1026-164E-06AF573DF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8028" y="1984958"/>
            <a:ext cx="4767943" cy="3065106"/>
          </a:xfrm>
          <a:prstGeom prst="rect">
            <a:avLst/>
          </a:prstGeom>
        </p:spPr>
      </p:pic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2391900" y="1732671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3977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1840761" y="1642866"/>
            <a:ext cx="546247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b="1" dirty="0"/>
              <a:t>ACKNOWLEDGEMENTS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F768F4D-A5A1-AA44-3281-3267C9E02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514" y="1879600"/>
            <a:ext cx="3388705" cy="31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8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CRC Sapelo2 Server in the Boyd Data Center">
            <a:extLst>
              <a:ext uri="{FF2B5EF4-FFF2-40B4-BE49-F238E27FC236}">
                <a16:creationId xmlns:a16="http://schemas.microsoft.com/office/drawing/2014/main" id="{99D0FF97-604F-2D5C-2B1B-3864CDD69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06" y="2910113"/>
            <a:ext cx="6474279" cy="215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rgia Advanced Computing Resource Center at The University of Georgia">
            <a:extLst>
              <a:ext uri="{FF2B5EF4-FFF2-40B4-BE49-F238E27FC236}">
                <a16:creationId xmlns:a16="http://schemas.microsoft.com/office/drawing/2014/main" id="{FF55C89F-4FB7-855E-5A60-E64FC8E6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15" y="1806341"/>
            <a:ext cx="4539474" cy="9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820E37B9-DB54-8373-3C77-65B560A13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07" y="619122"/>
            <a:ext cx="4219121" cy="106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155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0;p45">
            <a:extLst>
              <a:ext uri="{FF2B5EF4-FFF2-40B4-BE49-F238E27FC236}">
                <a16:creationId xmlns:a16="http://schemas.microsoft.com/office/drawing/2014/main" id="{B7F235A9-7CCC-BED8-4F9A-2F589AE23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1900" y="370702"/>
            <a:ext cx="4360200" cy="3996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/>
              <a:t>References </a:t>
            </a:r>
            <a:r>
              <a:rPr lang="en-IN" sz="2000" b="1" dirty="0">
                <a:sym typeface="Wingdings" pitchFamily="2" charset="2"/>
              </a:rPr>
              <a:t></a:t>
            </a:r>
            <a:endParaRPr lang="en-I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AF105-EBF8-0B5C-D20F-E7BFE9F0BFC8}"/>
              </a:ext>
            </a:extLst>
          </p:cNvPr>
          <p:cNvSpPr txBox="1"/>
          <p:nvPr/>
        </p:nvSpPr>
        <p:spPr>
          <a:xfrm>
            <a:off x="531341" y="1024731"/>
            <a:ext cx="821423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N" sz="900" dirty="0">
                <a:hlinkClick r:id="rId3" tooltip="https://xview2.org/"/>
              </a:rPr>
              <a:t>xView2</a:t>
            </a:r>
            <a:endParaRPr lang="en-IN" sz="900" dirty="0"/>
          </a:p>
          <a:p>
            <a:pPr rtl="0"/>
            <a:r>
              <a:rPr lang="en-IN" sz="900" dirty="0"/>
              <a:t> </a:t>
            </a:r>
          </a:p>
          <a:p>
            <a:pPr rtl="0"/>
            <a:r>
              <a:rPr lang="en-IN" sz="900" dirty="0"/>
              <a:t> </a:t>
            </a:r>
          </a:p>
          <a:p>
            <a:pPr rtl="0"/>
            <a:r>
              <a:rPr lang="en-IN" sz="900" dirty="0">
                <a:hlinkClick r:id="rId4" tooltip="https://github.com/diux-xview/xview2_baseline"/>
              </a:rPr>
              <a:t>GitHub - DIUx-xView/xView2_baseline: Baseline localization and classification models for the xView 2 challenge.</a:t>
            </a:r>
            <a:endParaRPr lang="en-IN" sz="900" dirty="0"/>
          </a:p>
          <a:p>
            <a:pPr rtl="0"/>
            <a:r>
              <a:rPr lang="en-IN" sz="900" dirty="0"/>
              <a:t> </a:t>
            </a:r>
          </a:p>
          <a:p>
            <a:pPr rtl="0"/>
            <a:r>
              <a:rPr lang="en-IN" sz="900" dirty="0"/>
              <a:t> </a:t>
            </a:r>
          </a:p>
          <a:p>
            <a:pPr rtl="0"/>
            <a:r>
              <a:rPr lang="en-IN" sz="900" dirty="0">
                <a:hlinkClick r:id="rId5" tooltip="https://github.com/vdurnov/xview2_1st_place_solution"/>
              </a:rPr>
              <a:t>GitHub - vdurnov/xview2_1st_place_solution: 1st place solution for "xView2: Assess Building Damage" challenge.</a:t>
            </a:r>
            <a:endParaRPr lang="en-IN" sz="900" dirty="0"/>
          </a:p>
          <a:p>
            <a:endParaRPr lang="en-IN" sz="900" dirty="0">
              <a:hlinkClick r:id="rId6" tooltip="https://services5.arcgis.com/0jofv0ocsimyrwan/arcgis/rest/services/morocco_al_haouz_province_west_structures_and_buildings_first_edition/featureserver"/>
            </a:endParaRPr>
          </a:p>
          <a:p>
            <a:r>
              <a:rPr lang="en-IN" sz="900" dirty="0">
                <a:hlinkClick r:id="rId6" tooltip="https://services5.arcgis.com/0jofv0ocsimyrwan/arcgis/rest/services/morocco_al_haouz_province_west_structures_and_buildings_first_edition/featureserver"/>
              </a:rPr>
              <a:t>https://services5.arcgis.com/0JofV0ocsiMyrWAn/arcgis/rest/services/Morocco_Al_Haouz_Province_West_Structures_and_Buildings_first_edition/FeatureServer</a:t>
            </a:r>
            <a:endParaRPr lang="en-US" sz="900" dirty="0"/>
          </a:p>
          <a:p>
            <a:endParaRPr lang="en-IN" sz="900" b="1" dirty="0">
              <a:latin typeface="Apple Braille" pitchFamily="2" charset="0"/>
              <a:cs typeface="Amatic SC" pitchFamily="2" charset="-79"/>
            </a:endParaRPr>
          </a:p>
          <a:p>
            <a:r>
              <a:rPr lang="en-IN" sz="900" b="1" dirty="0">
                <a:latin typeface="Apple Braille" pitchFamily="2" charset="0"/>
                <a:cs typeface="Amatic SC" pitchFamily="2" charset="-79"/>
              </a:rPr>
              <a:t>Machine Learning and Disaster Management</a:t>
            </a:r>
            <a:endParaRPr lang="en-IN" sz="900" dirty="0">
              <a:latin typeface="Apple Braille" pitchFamily="2" charset="0"/>
              <a:cs typeface="Amatic SC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>
                <a:latin typeface="Apple Braille" pitchFamily="2" charset="0"/>
                <a:cs typeface="Amatic SC" pitchFamily="2" charset="-79"/>
              </a:rPr>
              <a:t>Y. Yuan and F. Lin. "Machine learning in visual object recognition: A survey." IEEE Transactions on Neural Networks and Learning Systems, vol. 29, no. 9, pp. 3920-3939, 2018.</a:t>
            </a:r>
          </a:p>
          <a:p>
            <a:r>
              <a:rPr lang="en-IN" sz="900" b="1" dirty="0">
                <a:latin typeface="Apple Braille" pitchFamily="2" charset="0"/>
                <a:cs typeface="Amatic SC" pitchFamily="2" charset="-79"/>
              </a:rPr>
              <a:t>Convolutional Neural Networks (CNNs)</a:t>
            </a:r>
            <a:endParaRPr lang="en-IN" sz="900" dirty="0">
              <a:latin typeface="Apple Braille" pitchFamily="2" charset="0"/>
              <a:cs typeface="Amatic SC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>
                <a:latin typeface="Apple Braille" pitchFamily="2" charset="0"/>
                <a:cs typeface="Amatic SC" pitchFamily="2" charset="-79"/>
              </a:rPr>
              <a:t>A. </a:t>
            </a:r>
            <a:r>
              <a:rPr lang="en-IN" sz="900" dirty="0" err="1">
                <a:latin typeface="Apple Braille" pitchFamily="2" charset="0"/>
                <a:cs typeface="Amatic SC" pitchFamily="2" charset="-79"/>
              </a:rPr>
              <a:t>Krizhevsky</a:t>
            </a:r>
            <a:r>
              <a:rPr lang="en-IN" sz="900" dirty="0">
                <a:latin typeface="Apple Braille" pitchFamily="2" charset="0"/>
                <a:cs typeface="Amatic SC" pitchFamily="2" charset="-79"/>
              </a:rPr>
              <a:t>, I. </a:t>
            </a:r>
            <a:r>
              <a:rPr lang="en-IN" sz="900" dirty="0" err="1">
                <a:latin typeface="Apple Braille" pitchFamily="2" charset="0"/>
                <a:cs typeface="Amatic SC" pitchFamily="2" charset="-79"/>
              </a:rPr>
              <a:t>Sutskever</a:t>
            </a:r>
            <a:r>
              <a:rPr lang="en-IN" sz="900" dirty="0">
                <a:latin typeface="Apple Braille" pitchFamily="2" charset="0"/>
                <a:cs typeface="Amatic SC" pitchFamily="2" charset="-79"/>
              </a:rPr>
              <a:t>, and G. E. Hinton. "</a:t>
            </a:r>
            <a:r>
              <a:rPr lang="en-IN" sz="900" dirty="0" err="1">
                <a:latin typeface="Apple Braille" pitchFamily="2" charset="0"/>
                <a:cs typeface="Amatic SC" pitchFamily="2" charset="-79"/>
              </a:rPr>
              <a:t>Imagenet</a:t>
            </a:r>
            <a:r>
              <a:rPr lang="en-IN" sz="900" dirty="0">
                <a:latin typeface="Apple Braille" pitchFamily="2" charset="0"/>
                <a:cs typeface="Amatic SC" pitchFamily="2" charset="-79"/>
              </a:rPr>
              <a:t> classification with deep convolutional neural networks." Advances in neural information processing systems, 2012.</a:t>
            </a:r>
          </a:p>
          <a:p>
            <a:r>
              <a:rPr lang="en-IN" sz="900" b="1" dirty="0">
                <a:latin typeface="Apple Braille" pitchFamily="2" charset="0"/>
                <a:cs typeface="Amatic SC" pitchFamily="2" charset="-79"/>
              </a:rPr>
              <a:t>Remote Sensing and Disaster Response</a:t>
            </a:r>
            <a:endParaRPr lang="en-IN" sz="900" dirty="0">
              <a:latin typeface="Apple Braille" pitchFamily="2" charset="0"/>
              <a:cs typeface="Amatic SC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>
                <a:latin typeface="Apple Braille" pitchFamily="2" charset="0"/>
                <a:cs typeface="Amatic SC" pitchFamily="2" charset="-79"/>
              </a:rPr>
              <a:t>M. K. Peters, et al. "Remote sensing technologies for enhancing forest inventories: A review." Canadian Journal of Remote Sensing, vol. 42, no. 5, pp. 619-641, 2016.</a:t>
            </a:r>
          </a:p>
          <a:p>
            <a:r>
              <a:rPr lang="en-IN" sz="900" b="1" dirty="0">
                <a:latin typeface="Apple Braille" pitchFamily="2" charset="0"/>
                <a:cs typeface="Amatic SC" pitchFamily="2" charset="-79"/>
              </a:rPr>
              <a:t>Mask R-CNN and Its Applications</a:t>
            </a:r>
            <a:endParaRPr lang="en-IN" sz="900" dirty="0">
              <a:latin typeface="Apple Braille" pitchFamily="2" charset="0"/>
              <a:cs typeface="Amatic SC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>
                <a:latin typeface="Apple Braille" pitchFamily="2" charset="0"/>
                <a:cs typeface="Amatic SC" pitchFamily="2" charset="-79"/>
              </a:rPr>
              <a:t>K. He, G. </a:t>
            </a:r>
            <a:r>
              <a:rPr lang="en-IN" sz="900" dirty="0" err="1">
                <a:latin typeface="Apple Braille" pitchFamily="2" charset="0"/>
                <a:cs typeface="Amatic SC" pitchFamily="2" charset="-79"/>
              </a:rPr>
              <a:t>Gkioxari</a:t>
            </a:r>
            <a:r>
              <a:rPr lang="en-IN" sz="900" dirty="0">
                <a:latin typeface="Apple Braille" pitchFamily="2" charset="0"/>
                <a:cs typeface="Amatic SC" pitchFamily="2" charset="-79"/>
              </a:rPr>
              <a:t>, P. </a:t>
            </a:r>
            <a:r>
              <a:rPr lang="en-IN" sz="900" dirty="0" err="1">
                <a:latin typeface="Apple Braille" pitchFamily="2" charset="0"/>
                <a:cs typeface="Amatic SC" pitchFamily="2" charset="-79"/>
              </a:rPr>
              <a:t>Dollár</a:t>
            </a:r>
            <a:r>
              <a:rPr lang="en-IN" sz="900" dirty="0">
                <a:latin typeface="Apple Braille" pitchFamily="2" charset="0"/>
                <a:cs typeface="Amatic SC" pitchFamily="2" charset="-79"/>
              </a:rPr>
              <a:t>, and R. </a:t>
            </a:r>
            <a:r>
              <a:rPr lang="en-IN" sz="900" dirty="0" err="1">
                <a:latin typeface="Apple Braille" pitchFamily="2" charset="0"/>
                <a:cs typeface="Amatic SC" pitchFamily="2" charset="-79"/>
              </a:rPr>
              <a:t>Girshick</a:t>
            </a:r>
            <a:r>
              <a:rPr lang="en-IN" sz="900" dirty="0">
                <a:latin typeface="Apple Braille" pitchFamily="2" charset="0"/>
                <a:cs typeface="Amatic SC" pitchFamily="2" charset="-79"/>
              </a:rPr>
              <a:t>. "Mask R-CNN." Proceedings of the IEEE international conference on computer vision, 2017.</a:t>
            </a:r>
          </a:p>
          <a:p>
            <a:r>
              <a:rPr lang="en-IN" sz="900" b="1" dirty="0">
                <a:latin typeface="Apple Braille" pitchFamily="2" charset="0"/>
                <a:cs typeface="Amatic SC" pitchFamily="2" charset="-79"/>
              </a:rPr>
              <a:t>Use of AI in Post-Disaster Scenarios</a:t>
            </a:r>
            <a:endParaRPr lang="en-IN" sz="900" dirty="0">
              <a:latin typeface="Apple Braille" pitchFamily="2" charset="0"/>
              <a:cs typeface="Amatic SC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>
                <a:latin typeface="Apple Braille" pitchFamily="2" charset="0"/>
                <a:cs typeface="Amatic SC" pitchFamily="2" charset="-79"/>
              </a:rPr>
              <a:t>L. G. Shapiro and G. C. Stockman. "Computer Vision." Prentice-Hall, Inc., 2001.</a:t>
            </a:r>
          </a:p>
          <a:p>
            <a:r>
              <a:rPr lang="en-IN" sz="900" b="1" dirty="0">
                <a:latin typeface="Apple Braille" pitchFamily="2" charset="0"/>
                <a:cs typeface="Amatic SC" pitchFamily="2" charset="-79"/>
              </a:rPr>
              <a:t>Performance Metrics for Object Detection</a:t>
            </a:r>
            <a:endParaRPr lang="en-IN" sz="900" dirty="0">
              <a:latin typeface="Apple Braille" pitchFamily="2" charset="0"/>
              <a:cs typeface="Amatic SC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900" dirty="0">
                <a:latin typeface="Apple Braille" pitchFamily="2" charset="0"/>
                <a:cs typeface="Amatic SC" pitchFamily="2" charset="-79"/>
              </a:rPr>
              <a:t>R. Padilla, S. L. </a:t>
            </a:r>
            <a:r>
              <a:rPr lang="en-IN" sz="900" dirty="0" err="1">
                <a:latin typeface="Apple Braille" pitchFamily="2" charset="0"/>
                <a:cs typeface="Amatic SC" pitchFamily="2" charset="-79"/>
              </a:rPr>
              <a:t>Netto</a:t>
            </a:r>
            <a:r>
              <a:rPr lang="en-IN" sz="900" dirty="0">
                <a:latin typeface="Apple Braille" pitchFamily="2" charset="0"/>
                <a:cs typeface="Amatic SC" pitchFamily="2" charset="-79"/>
              </a:rPr>
              <a:t>, and E. A. B. da Silva, "A Survey on Performance Metrics for Object-Detection Algorithms," in IEEE Access, vol. 8, pp. 85327-85342, 2020.</a:t>
            </a:r>
          </a:p>
        </p:txBody>
      </p:sp>
    </p:spTree>
    <p:extLst>
      <p:ext uri="{BB962C8B-B14F-4D97-AF65-F5344CB8AC3E}">
        <p14:creationId xmlns:p14="http://schemas.microsoft.com/office/powerpoint/2010/main" val="119065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Background &amp; </a:t>
            </a:r>
            <a:r>
              <a:rPr lang="en-IN" dirty="0"/>
              <a:t>Related Work</a:t>
            </a:r>
          </a:p>
        </p:txBody>
      </p:sp>
      <p:sp>
        <p:nvSpPr>
          <p:cNvPr id="10" name="Google Shape;265;p47">
            <a:extLst>
              <a:ext uri="{FF2B5EF4-FFF2-40B4-BE49-F238E27FC236}">
                <a16:creationId xmlns:a16="http://schemas.microsoft.com/office/drawing/2014/main" id="{6C4D20A2-1D68-7013-A948-7DF56F4E2BEF}"/>
              </a:ext>
            </a:extLst>
          </p:cNvPr>
          <p:cNvSpPr txBox="1">
            <a:spLocks/>
          </p:cNvSpPr>
          <p:nvPr/>
        </p:nvSpPr>
        <p:spPr>
          <a:xfrm>
            <a:off x="720000" y="1822158"/>
            <a:ext cx="5847714" cy="213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241300" indent="-215900" algn="l">
              <a:spcBef>
                <a:spcPts val="1600"/>
              </a:spcBef>
              <a:buFont typeface="Cairo"/>
              <a:buChar char="●"/>
            </a:pPr>
            <a:r>
              <a:rPr lang="en-IN" dirty="0"/>
              <a:t>Conventional building detection methods are manual and slow, struggling to meet the demands of timely disaster response.</a:t>
            </a:r>
          </a:p>
          <a:p>
            <a:pPr marL="241300" indent="-215900" algn="l">
              <a:spcBef>
                <a:spcPts val="1600"/>
              </a:spcBef>
              <a:buFont typeface="Cairo"/>
              <a:buChar char="●"/>
            </a:pPr>
            <a:r>
              <a:rPr lang="en-IN" dirty="0"/>
              <a:t>Recent advancements in CNNs have shown promise in remote sensing but are underutilized in disaster scenarios.</a:t>
            </a:r>
          </a:p>
          <a:p>
            <a:pPr marL="241300" indent="-215900" algn="l">
              <a:spcBef>
                <a:spcPts val="1600"/>
              </a:spcBef>
              <a:buFont typeface="Cairo"/>
              <a:buChar char="●"/>
            </a:pPr>
            <a:r>
              <a:rPr lang="en-IN" dirty="0"/>
              <a:t>Our study builds on existing knowledge and introduces machine learning architectures tailored for post-disaster building detection.</a:t>
            </a:r>
          </a:p>
        </p:txBody>
      </p:sp>
    </p:spTree>
    <p:extLst>
      <p:ext uri="{BB962C8B-B14F-4D97-AF65-F5344CB8AC3E}">
        <p14:creationId xmlns:p14="http://schemas.microsoft.com/office/powerpoint/2010/main" val="146389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1329502" y="1715405"/>
            <a:ext cx="648499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METHODOLOGY</a:t>
            </a:r>
            <a:r>
              <a:rPr lang="en-IN" dirty="0"/>
              <a:t> OVERVIEW</a:t>
            </a:r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2391898" y="48090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255B461-FC3C-05DB-2656-2D9C4E095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946" y="2633591"/>
            <a:ext cx="3451856" cy="25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4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A7CC50-61CF-60A3-966B-D096D0271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69408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468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981162" y="2431109"/>
            <a:ext cx="5338364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DATA</a:t>
            </a:r>
            <a:r>
              <a:rPr lang="en-IN" dirty="0"/>
              <a:t> PREPARATION</a:t>
            </a:r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1731502" y="1190137"/>
            <a:ext cx="4360200" cy="1240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DDC3C4-A480-7E9F-D8A3-E3BC3AE7F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6352" y="1492215"/>
            <a:ext cx="4253134" cy="30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Data </a:t>
            </a:r>
            <a:r>
              <a:rPr lang="en-IN" dirty="0"/>
              <a:t>Preparation</a:t>
            </a:r>
          </a:p>
        </p:txBody>
      </p:sp>
      <p:sp>
        <p:nvSpPr>
          <p:cNvPr id="10" name="Google Shape;265;p47">
            <a:extLst>
              <a:ext uri="{FF2B5EF4-FFF2-40B4-BE49-F238E27FC236}">
                <a16:creationId xmlns:a16="http://schemas.microsoft.com/office/drawing/2014/main" id="{6C4D20A2-1D68-7013-A948-7DF56F4E2BEF}"/>
              </a:ext>
            </a:extLst>
          </p:cNvPr>
          <p:cNvSpPr txBox="1">
            <a:spLocks/>
          </p:cNvSpPr>
          <p:nvPr/>
        </p:nvSpPr>
        <p:spPr>
          <a:xfrm>
            <a:off x="720000" y="1617586"/>
            <a:ext cx="6566171" cy="220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241300" indent="-215900" algn="l">
              <a:spcBef>
                <a:spcPts val="1600"/>
              </a:spcBef>
              <a:buFont typeface="Cairo"/>
              <a:buChar char="●"/>
            </a:pPr>
            <a:r>
              <a:rPr lang="en-IN" dirty="0"/>
              <a:t>High-resolution satellite images are segmented into 1024x1024 pixel chunks using rasterio and PIL, optimized for efficient processing.</a:t>
            </a:r>
          </a:p>
          <a:p>
            <a:pPr marL="241300" indent="-215900" algn="l">
              <a:spcBef>
                <a:spcPts val="1600"/>
              </a:spcBef>
              <a:buFont typeface="Cairo"/>
              <a:buChar char="●"/>
            </a:pPr>
            <a:r>
              <a:rPr lang="en-IN" dirty="0" err="1"/>
              <a:t>GeoPandas</a:t>
            </a:r>
            <a:r>
              <a:rPr lang="en-IN" dirty="0"/>
              <a:t> is employed to create precise building masks from shapefiles, essential for accurate model training.</a:t>
            </a:r>
          </a:p>
          <a:p>
            <a:pPr marL="241300" indent="-215900" algn="l">
              <a:spcBef>
                <a:spcPts val="1600"/>
              </a:spcBef>
              <a:buFont typeface="Cairo"/>
              <a:buChar char="●"/>
            </a:pPr>
            <a:r>
              <a:rPr lang="en-IN" dirty="0"/>
              <a:t>Images and masks are converted into TensorFlow-compatible </a:t>
            </a:r>
            <a:r>
              <a:rPr lang="en-IN" dirty="0" err="1"/>
              <a:t>TFRecord</a:t>
            </a:r>
            <a:r>
              <a:rPr lang="en-IN" dirty="0"/>
              <a:t> files, enhancing the model's training efficiency.</a:t>
            </a:r>
          </a:p>
        </p:txBody>
      </p:sp>
    </p:spTree>
    <p:extLst>
      <p:ext uri="{BB962C8B-B14F-4D97-AF65-F5344CB8AC3E}">
        <p14:creationId xmlns:p14="http://schemas.microsoft.com/office/powerpoint/2010/main" val="3470425392"/>
      </p:ext>
    </p:extLst>
  </p:cSld>
  <p:clrMapOvr>
    <a:masterClrMapping/>
  </p:clrMapOvr>
</p:sld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796</Words>
  <Application>Microsoft Macintosh PowerPoint</Application>
  <PresentationFormat>On-screen Show (16:9)</PresentationFormat>
  <Paragraphs>99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Apple Braille</vt:lpstr>
      <vt:lpstr>Arial</vt:lpstr>
      <vt:lpstr>Cairo</vt:lpstr>
      <vt:lpstr>Chalkduster</vt:lpstr>
      <vt:lpstr>Delius Swash Caps</vt:lpstr>
      <vt:lpstr>Electrolize</vt:lpstr>
      <vt:lpstr>Montserrat</vt:lpstr>
      <vt:lpstr>Wingdings</vt:lpstr>
      <vt:lpstr>South Korean Robotics &amp; AI History Lesson for College by Slidesgo</vt:lpstr>
      <vt:lpstr>RUINS TO RECOVERY:  MACHINE LEARNING FOR DISASTER BUILDING DETECTION</vt:lpstr>
      <vt:lpstr>INTRODUCTION</vt:lpstr>
      <vt:lpstr>Introduction</vt:lpstr>
      <vt:lpstr>BACKGROUND &amp;  RELATED WORK</vt:lpstr>
      <vt:lpstr>Background &amp; Related Work</vt:lpstr>
      <vt:lpstr>METHODOLOGY OVERVIEW</vt:lpstr>
      <vt:lpstr>PowerPoint Presentation</vt:lpstr>
      <vt:lpstr>DATA PREPARATION</vt:lpstr>
      <vt:lpstr>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TRAINING</vt:lpstr>
      <vt:lpstr>Model Training</vt:lpstr>
      <vt:lpstr>PowerPoint Presentation</vt:lpstr>
      <vt:lpstr>MODEL EVALUATION</vt:lpstr>
      <vt:lpstr>Model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 &amp; RESULTS</vt:lpstr>
      <vt:lpstr>Experiments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FUTURE WORK</vt:lpstr>
      <vt:lpstr>Conclusion &amp; Future Work</vt:lpstr>
      <vt:lpstr>QUESTIONS?</vt:lpstr>
      <vt:lpstr>ACKNOWLEDGEMENTS</vt:lpstr>
      <vt:lpstr>PowerPoint Presentation</vt:lpstr>
      <vt:lpstr>References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RUINS TO RECOVERY:  MACHINE LEARNING FOR DISASTER BUILDING DETECTION</dc:title>
  <cp:lastModifiedBy>Ruthik Gorakhnath Kale</cp:lastModifiedBy>
  <cp:revision>3</cp:revision>
  <dcterms:modified xsi:type="dcterms:W3CDTF">2024-05-02T18:14:48Z</dcterms:modified>
</cp:coreProperties>
</file>